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al Unicode" panose="020B0604020202020204" charset="-128"/>
      <p:regular r:id="rId17"/>
    </p:embeddedFont>
    <p:embeddedFont>
      <p:font typeface="Cabin" panose="020B0604020202020204" charset="0"/>
      <p:regular r:id="rId18"/>
    </p:embeddedFont>
    <p:embeddedFont>
      <p:font typeface="Cabin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aytone One" panose="020B0604020202020204" charset="0"/>
      <p:regular r:id="rId24"/>
    </p:embeddedFont>
    <p:embeddedFont>
      <p:font typeface="เอฟซี เรนโบว์" panose="020B0604020202020204" charset="-3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B4A67-285A-49DB-9437-FD73225B7AB5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C8880-BA4E-4B2B-9AE6-D5347D2335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191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8880-BA4E-4B2B-9AE6-D5347D233582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824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8880-BA4E-4B2B-9AE6-D5347D233582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109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8.png"/><Relationship Id="rId5" Type="http://schemas.openxmlformats.org/officeDocument/2006/relationships/image" Target="../media/image13.svg"/><Relationship Id="rId10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3" Type="http://schemas.openxmlformats.org/officeDocument/2006/relationships/image" Target="../media/image11.svg"/><Relationship Id="rId7" Type="http://schemas.openxmlformats.org/officeDocument/2006/relationships/image" Target="../media/image33.svg"/><Relationship Id="rId12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3.sv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9.svg"/><Relationship Id="rId9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.svg"/><Relationship Id="rId5" Type="http://schemas.openxmlformats.org/officeDocument/2006/relationships/image" Target="../media/image7.png"/><Relationship Id="rId15" Type="http://schemas.openxmlformats.org/officeDocument/2006/relationships/image" Target="../media/image23.svg"/><Relationship Id="rId10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openxmlformats.org/officeDocument/2006/relationships/image" Target="../media/image46.sv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9.sv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3.sv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3.sv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svg"/><Relationship Id="rId12" Type="http://schemas.openxmlformats.org/officeDocument/2006/relationships/image" Target="../media/image2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image" Target="../media/image27.svg"/><Relationship Id="rId5" Type="http://schemas.openxmlformats.org/officeDocument/2006/relationships/image" Target="../media/image11.sv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3.sv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svg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6353">
            <a:off x="222256" y="920486"/>
            <a:ext cx="6644041" cy="3800034"/>
          </a:xfrm>
          <a:custGeom>
            <a:avLst/>
            <a:gdLst/>
            <a:ahLst/>
            <a:cxnLst/>
            <a:rect l="l" t="t" r="r" b="b"/>
            <a:pathLst>
              <a:path w="6644041" h="3800034">
                <a:moveTo>
                  <a:pt x="0" y="0"/>
                </a:moveTo>
                <a:lnTo>
                  <a:pt x="6644041" y="0"/>
                </a:lnTo>
                <a:lnTo>
                  <a:pt x="6644041" y="3800034"/>
                </a:lnTo>
                <a:lnTo>
                  <a:pt x="0" y="380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70333">
            <a:off x="3446239" y="431395"/>
            <a:ext cx="4200452" cy="5938942"/>
          </a:xfrm>
          <a:custGeom>
            <a:avLst/>
            <a:gdLst/>
            <a:ahLst/>
            <a:cxnLst/>
            <a:rect l="l" t="t" r="r" b="b"/>
            <a:pathLst>
              <a:path w="4200452" h="5938942">
                <a:moveTo>
                  <a:pt x="0" y="0"/>
                </a:moveTo>
                <a:lnTo>
                  <a:pt x="4200451" y="0"/>
                </a:lnTo>
                <a:lnTo>
                  <a:pt x="4200451" y="5938942"/>
                </a:lnTo>
                <a:lnTo>
                  <a:pt x="0" y="593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4429">
            <a:off x="2650560" y="217881"/>
            <a:ext cx="1173273" cy="2162716"/>
          </a:xfrm>
          <a:custGeom>
            <a:avLst/>
            <a:gdLst/>
            <a:ahLst/>
            <a:cxnLst/>
            <a:rect l="l" t="t" r="r" b="b"/>
            <a:pathLst>
              <a:path w="1173273" h="2162716">
                <a:moveTo>
                  <a:pt x="0" y="0"/>
                </a:moveTo>
                <a:lnTo>
                  <a:pt x="1173273" y="0"/>
                </a:lnTo>
                <a:lnTo>
                  <a:pt x="1173273" y="2162716"/>
                </a:lnTo>
                <a:lnTo>
                  <a:pt x="0" y="21627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64315">
            <a:off x="222388" y="221331"/>
            <a:ext cx="16986986" cy="16191875"/>
            <a:chOff x="0" y="0"/>
            <a:chExt cx="22649315" cy="21589167"/>
          </a:xfrm>
        </p:grpSpPr>
        <p:grpSp>
          <p:nvGrpSpPr>
            <p:cNvPr id="6" name="Group 6"/>
            <p:cNvGrpSpPr/>
            <p:nvPr/>
          </p:nvGrpSpPr>
          <p:grpSpPr>
            <a:xfrm rot="-463612">
              <a:off x="19841100" y="973726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463612">
              <a:off x="20245944" y="3957474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463612">
              <a:off x="20650788" y="6941222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DC9C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463612">
              <a:off x="21055632" y="9924970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 rot="-5863994">
              <a:off x="13724839" y="5841257"/>
              <a:ext cx="12797941" cy="3359460"/>
            </a:xfrm>
            <a:custGeom>
              <a:avLst/>
              <a:gdLst/>
              <a:ahLst/>
              <a:cxnLst/>
              <a:rect l="l" t="t" r="r" b="b"/>
              <a:pathLst>
                <a:path w="12797941" h="3359460">
                  <a:moveTo>
                    <a:pt x="0" y="0"/>
                  </a:moveTo>
                  <a:lnTo>
                    <a:pt x="12797941" y="0"/>
                  </a:lnTo>
                  <a:lnTo>
                    <a:pt x="12797941" y="3359460"/>
                  </a:lnTo>
                  <a:lnTo>
                    <a:pt x="0" y="3359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 rot="-482388">
              <a:off x="2112715" y="1253558"/>
              <a:ext cx="19217676" cy="18383336"/>
              <a:chOff x="0" y="0"/>
              <a:chExt cx="3796084" cy="363127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796084" cy="3631276"/>
              </a:xfrm>
              <a:custGeom>
                <a:avLst/>
                <a:gdLst/>
                <a:ahLst/>
                <a:cxnLst/>
                <a:rect l="l" t="t" r="r" b="b"/>
                <a:pathLst>
                  <a:path w="3796084" h="3631276">
                    <a:moveTo>
                      <a:pt x="0" y="0"/>
                    </a:moveTo>
                    <a:lnTo>
                      <a:pt x="3796084" y="0"/>
                    </a:lnTo>
                    <a:lnTo>
                      <a:pt x="3796084" y="3631276"/>
                    </a:lnTo>
                    <a:lnTo>
                      <a:pt x="0" y="3631276"/>
                    </a:ln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3796084" cy="36789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-486137">
              <a:off x="2170980" y="1257817"/>
              <a:ext cx="19114333" cy="19079580"/>
            </a:xfrm>
            <a:custGeom>
              <a:avLst/>
              <a:gdLst/>
              <a:ahLst/>
              <a:cxnLst/>
              <a:rect l="l" t="t" r="r" b="b"/>
              <a:pathLst>
                <a:path w="19114333" h="19079580">
                  <a:moveTo>
                    <a:pt x="0" y="0"/>
                  </a:moveTo>
                  <a:lnTo>
                    <a:pt x="19114333" y="0"/>
                  </a:lnTo>
                  <a:lnTo>
                    <a:pt x="19114333" y="19079580"/>
                  </a:lnTo>
                  <a:lnTo>
                    <a:pt x="0" y="19079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587391">
              <a:off x="1184056" y="3160471"/>
              <a:ext cx="1766206" cy="14078456"/>
            </a:xfrm>
            <a:custGeom>
              <a:avLst/>
              <a:gdLst/>
              <a:ahLst/>
              <a:cxnLst/>
              <a:rect l="l" t="t" r="r" b="b"/>
              <a:pathLst>
                <a:path w="1766206" h="14078456">
                  <a:moveTo>
                    <a:pt x="0" y="0"/>
                  </a:moveTo>
                  <a:lnTo>
                    <a:pt x="1766206" y="0"/>
                  </a:lnTo>
                  <a:lnTo>
                    <a:pt x="1766206" y="14078455"/>
                  </a:lnTo>
                  <a:lnTo>
                    <a:pt x="0" y="14078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-418072">
            <a:off x="2625452" y="3377657"/>
            <a:ext cx="13272947" cy="4788655"/>
            <a:chOff x="0" y="0"/>
            <a:chExt cx="3495756" cy="12612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95756" cy="1261209"/>
            </a:xfrm>
            <a:custGeom>
              <a:avLst/>
              <a:gdLst/>
              <a:ahLst/>
              <a:cxnLst/>
              <a:rect l="l" t="t" r="r" b="b"/>
              <a:pathLst>
                <a:path w="3495756" h="1261209">
                  <a:moveTo>
                    <a:pt x="0" y="0"/>
                  </a:moveTo>
                  <a:lnTo>
                    <a:pt x="3495756" y="0"/>
                  </a:lnTo>
                  <a:lnTo>
                    <a:pt x="3495756" y="1261209"/>
                  </a:lnTo>
                  <a:lnTo>
                    <a:pt x="0" y="12612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495756" cy="1308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 rot="-416449">
            <a:off x="3377997" y="4145341"/>
            <a:ext cx="11754914" cy="432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9"/>
              </a:lnSpc>
            </a:pPr>
            <a:r>
              <a:rPr lang="en-US" sz="6156" dirty="0">
                <a:solidFill>
                  <a:srgbClr val="373737"/>
                </a:solidFill>
                <a:latin typeface="Paytone One"/>
              </a:rPr>
              <a:t>TỰ ĐỘNG TRIỂN KHAI VÀ GIÁM SÁT ỨNG DỤNG WEB TRÊN HẠ TẦNG ĐÁM MÂY</a:t>
            </a:r>
          </a:p>
          <a:p>
            <a:pPr algn="ctr">
              <a:lnSpc>
                <a:spcPts val="8619"/>
              </a:lnSpc>
            </a:pPr>
            <a:endParaRPr lang="en-US" sz="6156" dirty="0">
              <a:solidFill>
                <a:srgbClr val="373737"/>
              </a:solidFill>
              <a:latin typeface="Paytone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90801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2177895" y="933624"/>
            <a:ext cx="886060" cy="1112791"/>
          </a:xfrm>
          <a:custGeom>
            <a:avLst/>
            <a:gdLst/>
            <a:ahLst/>
            <a:cxnLst/>
            <a:rect l="l" t="t" r="r" b="b"/>
            <a:pathLst>
              <a:path w="886060" h="1112791">
                <a:moveTo>
                  <a:pt x="0" y="0"/>
                </a:moveTo>
                <a:lnTo>
                  <a:pt x="886059" y="0"/>
                </a:lnTo>
                <a:lnTo>
                  <a:pt x="886059" y="1112791"/>
                </a:lnTo>
                <a:lnTo>
                  <a:pt x="0" y="111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4762525" y="933624"/>
            <a:ext cx="693241" cy="870632"/>
          </a:xfrm>
          <a:custGeom>
            <a:avLst/>
            <a:gdLst/>
            <a:ahLst/>
            <a:cxnLst/>
            <a:rect l="l" t="t" r="r" b="b"/>
            <a:pathLst>
              <a:path w="693241" h="870632">
                <a:moveTo>
                  <a:pt x="693241" y="0"/>
                </a:moveTo>
                <a:lnTo>
                  <a:pt x="0" y="0"/>
                </a:lnTo>
                <a:lnTo>
                  <a:pt x="0" y="870632"/>
                </a:lnTo>
                <a:lnTo>
                  <a:pt x="693241" y="870632"/>
                </a:lnTo>
                <a:lnTo>
                  <a:pt x="6932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348902">
            <a:off x="14901819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161493" y="2277871"/>
            <a:ext cx="4017608" cy="5731258"/>
          </a:xfrm>
          <a:custGeom>
            <a:avLst/>
            <a:gdLst/>
            <a:ahLst/>
            <a:cxnLst/>
            <a:rect l="l" t="t" r="r" b="b"/>
            <a:pathLst>
              <a:path w="4017608" h="5731258">
                <a:moveTo>
                  <a:pt x="0" y="0"/>
                </a:moveTo>
                <a:lnTo>
                  <a:pt x="4017608" y="0"/>
                </a:lnTo>
                <a:lnTo>
                  <a:pt x="4017608" y="5731258"/>
                </a:lnTo>
                <a:lnTo>
                  <a:pt x="0" y="5731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7128" t="-1614" r="-8630" b="-605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792152" y="2224583"/>
            <a:ext cx="3940745" cy="5651280"/>
          </a:xfrm>
          <a:custGeom>
            <a:avLst/>
            <a:gdLst/>
            <a:ahLst/>
            <a:cxnLst/>
            <a:rect l="l" t="t" r="r" b="b"/>
            <a:pathLst>
              <a:path w="3940745" h="5651280">
                <a:moveTo>
                  <a:pt x="0" y="0"/>
                </a:moveTo>
                <a:lnTo>
                  <a:pt x="3940745" y="0"/>
                </a:lnTo>
                <a:lnTo>
                  <a:pt x="3940745" y="5651280"/>
                </a:lnTo>
                <a:lnTo>
                  <a:pt x="0" y="56512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3552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370800" y="942975"/>
            <a:ext cx="11086925" cy="75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373737"/>
                </a:solidFill>
                <a:latin typeface="Paytone One"/>
              </a:rPr>
              <a:t>TRIỂN KHAI HỆ THỐNG VỚI TERRAFORM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3152" y="3290096"/>
            <a:ext cx="3128010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373737"/>
                </a:solidFill>
                <a:latin typeface="Cabin"/>
              </a:rPr>
              <a:t>Terraform là gì 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33152" y="4131309"/>
            <a:ext cx="4552222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373737"/>
                </a:solidFill>
                <a:latin typeface="Cabin"/>
              </a:rPr>
              <a:t>Áp dụng terraform như thế nào 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4767" y="-1698277"/>
            <a:ext cx="16765323" cy="15473505"/>
            <a:chOff x="0" y="0"/>
            <a:chExt cx="22353763" cy="2063134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567707" cy="20631340"/>
              <a:chOff x="0" y="0"/>
              <a:chExt cx="3796084" cy="363127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96084" cy="3631276"/>
              </a:xfrm>
              <a:custGeom>
                <a:avLst/>
                <a:gdLst/>
                <a:ahLst/>
                <a:cxnLst/>
                <a:rect l="l" t="t" r="r" b="b"/>
                <a:pathLst>
                  <a:path w="3796084" h="3631276">
                    <a:moveTo>
                      <a:pt x="0" y="0"/>
                    </a:moveTo>
                    <a:lnTo>
                      <a:pt x="3796084" y="0"/>
                    </a:lnTo>
                    <a:lnTo>
                      <a:pt x="3796084" y="3631276"/>
                    </a:lnTo>
                    <a:lnTo>
                      <a:pt x="0" y="363127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96084" cy="3669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 flipH="1">
              <a:off x="20371577" y="0"/>
              <a:ext cx="1982187" cy="15800038"/>
            </a:xfrm>
            <a:custGeom>
              <a:avLst/>
              <a:gdLst/>
              <a:ahLst/>
              <a:cxnLst/>
              <a:rect l="l" t="t" r="r" b="b"/>
              <a:pathLst>
                <a:path w="1982187" h="15800038">
                  <a:moveTo>
                    <a:pt x="1982186" y="0"/>
                  </a:moveTo>
                  <a:lnTo>
                    <a:pt x="0" y="0"/>
                  </a:lnTo>
                  <a:lnTo>
                    <a:pt x="0" y="15800038"/>
                  </a:lnTo>
                  <a:lnTo>
                    <a:pt x="1982186" y="15800038"/>
                  </a:lnTo>
                  <a:lnTo>
                    <a:pt x="19821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6608690" y="152229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7" y="0"/>
                </a:moveTo>
                <a:lnTo>
                  <a:pt x="0" y="0"/>
                </a:lnTo>
                <a:lnTo>
                  <a:pt x="0" y="1359281"/>
                </a:lnTo>
                <a:lnTo>
                  <a:pt x="1082327" y="1359281"/>
                </a:lnTo>
                <a:lnTo>
                  <a:pt x="1082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7200" y="98531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1"/>
                </a:lnTo>
                <a:lnTo>
                  <a:pt x="0" y="135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49429">
            <a:off x="17448087" y="5625227"/>
            <a:ext cx="5925070" cy="6817549"/>
          </a:xfrm>
          <a:custGeom>
            <a:avLst/>
            <a:gdLst/>
            <a:ahLst/>
            <a:cxnLst/>
            <a:rect l="l" t="t" r="r" b="b"/>
            <a:pathLst>
              <a:path w="5925070" h="6817549">
                <a:moveTo>
                  <a:pt x="0" y="0"/>
                </a:moveTo>
                <a:lnTo>
                  <a:pt x="5925070" y="0"/>
                </a:lnTo>
                <a:lnTo>
                  <a:pt x="5925070" y="6817549"/>
                </a:lnTo>
                <a:lnTo>
                  <a:pt x="0" y="681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74498">
            <a:off x="16724450" y="-1894432"/>
            <a:ext cx="6338431" cy="6939172"/>
          </a:xfrm>
          <a:custGeom>
            <a:avLst/>
            <a:gdLst/>
            <a:ahLst/>
            <a:cxnLst/>
            <a:rect l="l" t="t" r="r" b="b"/>
            <a:pathLst>
              <a:path w="6338431" h="6939172">
                <a:moveTo>
                  <a:pt x="0" y="0"/>
                </a:moveTo>
                <a:lnTo>
                  <a:pt x="6338431" y="0"/>
                </a:lnTo>
                <a:lnTo>
                  <a:pt x="6338431" y="6939172"/>
                </a:lnTo>
                <a:lnTo>
                  <a:pt x="0" y="6939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65491">
            <a:off x="15818384" y="4073775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3367" y="2209737"/>
            <a:ext cx="10652542" cy="4419214"/>
          </a:xfrm>
          <a:custGeom>
            <a:avLst/>
            <a:gdLst/>
            <a:ahLst/>
            <a:cxnLst/>
            <a:rect l="l" t="t" r="r" b="b"/>
            <a:pathLst>
              <a:path w="10652542" h="4419214">
                <a:moveTo>
                  <a:pt x="0" y="0"/>
                </a:moveTo>
                <a:lnTo>
                  <a:pt x="10652542" y="0"/>
                </a:lnTo>
                <a:lnTo>
                  <a:pt x="10652542" y="4419215"/>
                </a:lnTo>
                <a:lnTo>
                  <a:pt x="0" y="44192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03582" y="7037759"/>
            <a:ext cx="4484654" cy="2383238"/>
          </a:xfrm>
          <a:custGeom>
            <a:avLst/>
            <a:gdLst/>
            <a:ahLst/>
            <a:cxnLst/>
            <a:rect l="l" t="t" r="r" b="b"/>
            <a:pathLst>
              <a:path w="4484654" h="2383238">
                <a:moveTo>
                  <a:pt x="0" y="0"/>
                </a:moveTo>
                <a:lnTo>
                  <a:pt x="4484654" y="0"/>
                </a:lnTo>
                <a:lnTo>
                  <a:pt x="4484654" y="2383239"/>
                </a:lnTo>
                <a:lnTo>
                  <a:pt x="0" y="23832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-1905995" y="419100"/>
            <a:ext cx="1159465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Paytone One"/>
              </a:rPr>
              <a:t>Sử</a:t>
            </a:r>
            <a:r>
              <a:rPr lang="en-US" sz="5000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Paytone One"/>
              </a:rPr>
              <a:t>dụng</a:t>
            </a:r>
            <a:r>
              <a:rPr lang="en-US" sz="5000" dirty="0">
                <a:solidFill>
                  <a:srgbClr val="000000"/>
                </a:solidFill>
                <a:latin typeface="Paytone One"/>
              </a:rPr>
              <a:t> Git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90801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3400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4648200" y="4152900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1"/>
                </a:lnTo>
                <a:lnTo>
                  <a:pt x="0" y="135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1862896" y="3119719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7" y="0"/>
                </a:moveTo>
                <a:lnTo>
                  <a:pt x="0" y="0"/>
                </a:lnTo>
                <a:lnTo>
                  <a:pt x="0" y="1359280"/>
                </a:lnTo>
                <a:lnTo>
                  <a:pt x="1082327" y="1359280"/>
                </a:lnTo>
                <a:lnTo>
                  <a:pt x="1082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414548" y="8055517"/>
            <a:ext cx="1074226" cy="1411135"/>
          </a:xfrm>
          <a:custGeom>
            <a:avLst/>
            <a:gdLst/>
            <a:ahLst/>
            <a:cxnLst/>
            <a:rect l="l" t="t" r="r" b="b"/>
            <a:pathLst>
              <a:path w="1074226" h="1411135">
                <a:moveTo>
                  <a:pt x="0" y="0"/>
                </a:moveTo>
                <a:lnTo>
                  <a:pt x="1074226" y="0"/>
                </a:lnTo>
                <a:lnTo>
                  <a:pt x="1074226" y="1411135"/>
                </a:lnTo>
                <a:lnTo>
                  <a:pt x="0" y="1411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248400" y="3762100"/>
            <a:ext cx="5230110" cy="124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0"/>
              </a:lnSpc>
            </a:pPr>
            <a:r>
              <a:rPr lang="en-US" sz="8000" dirty="0">
                <a:solidFill>
                  <a:srgbClr val="373737"/>
                </a:solidFill>
                <a:latin typeface="Paytone One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0429" y="76254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7" y="0"/>
                </a:lnTo>
                <a:lnTo>
                  <a:pt x="10305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309" y="0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8" y="0"/>
                </a:lnTo>
                <a:lnTo>
                  <a:pt x="10305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9170" y="1257300"/>
            <a:ext cx="16705024" cy="11335649"/>
            <a:chOff x="0" y="0"/>
            <a:chExt cx="22273365" cy="15114199"/>
          </a:xfrm>
        </p:grpSpPr>
        <p:grpSp>
          <p:nvGrpSpPr>
            <p:cNvPr id="5" name="Group 5"/>
            <p:cNvGrpSpPr/>
            <p:nvPr/>
          </p:nvGrpSpPr>
          <p:grpSpPr>
            <a:xfrm rot="5150">
              <a:off x="434967" y="16345"/>
              <a:ext cx="21829158" cy="12351487"/>
              <a:chOff x="0" y="0"/>
              <a:chExt cx="4311932" cy="2439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311933" cy="2439800"/>
              </a:xfrm>
              <a:custGeom>
                <a:avLst/>
                <a:gdLst/>
                <a:ahLst/>
                <a:cxnLst/>
                <a:rect l="l" t="t" r="r" b="b"/>
                <a:pathLst>
                  <a:path w="4311933" h="2439800">
                    <a:moveTo>
                      <a:pt x="0" y="0"/>
                    </a:moveTo>
                    <a:lnTo>
                      <a:pt x="4311933" y="0"/>
                    </a:lnTo>
                    <a:lnTo>
                      <a:pt x="4311933" y="2439800"/>
                    </a:lnTo>
                    <a:lnTo>
                      <a:pt x="0" y="2439800"/>
                    </a:lnTo>
                    <a:close/>
                  </a:path>
                </a:pathLst>
              </a:custGeom>
              <a:solidFill>
                <a:srgbClr val="FDC9C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4311932" cy="2487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38085">
              <a:off x="19598061" y="1619054"/>
              <a:ext cx="1405813" cy="2808667"/>
              <a:chOff x="0" y="0"/>
              <a:chExt cx="277692" cy="55479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38085">
              <a:off x="19564703" y="4629958"/>
              <a:ext cx="1405813" cy="2808667"/>
              <a:chOff x="0" y="0"/>
              <a:chExt cx="277692" cy="55479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38085">
              <a:off x="19531346" y="7640861"/>
              <a:ext cx="1405813" cy="2808667"/>
              <a:chOff x="0" y="0"/>
              <a:chExt cx="277692" cy="55479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38085">
              <a:off x="19497988" y="10651764"/>
              <a:ext cx="1405813" cy="2808667"/>
              <a:chOff x="0" y="0"/>
              <a:chExt cx="277692" cy="55479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338741">
              <a:off x="12741554" y="6106175"/>
              <a:ext cx="12797941" cy="3359460"/>
            </a:xfrm>
            <a:custGeom>
              <a:avLst/>
              <a:gdLst/>
              <a:ahLst/>
              <a:cxnLst/>
              <a:rect l="l" t="t" r="r" b="b"/>
              <a:pathLst>
                <a:path w="12797941" h="3359460">
                  <a:moveTo>
                    <a:pt x="0" y="0"/>
                  </a:moveTo>
                  <a:lnTo>
                    <a:pt x="12797941" y="0"/>
                  </a:lnTo>
                  <a:lnTo>
                    <a:pt x="12797941" y="3359459"/>
                  </a:lnTo>
                  <a:lnTo>
                    <a:pt x="0" y="3359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19309">
              <a:off x="808106" y="530217"/>
              <a:ext cx="19217676" cy="12053027"/>
              <a:chOff x="0" y="0"/>
              <a:chExt cx="3796084" cy="238084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796084" cy="2380845"/>
              </a:xfrm>
              <a:custGeom>
                <a:avLst/>
                <a:gdLst/>
                <a:ahLst/>
                <a:cxnLst/>
                <a:rect l="l" t="t" r="r" b="b"/>
                <a:pathLst>
                  <a:path w="3796084" h="2380845">
                    <a:moveTo>
                      <a:pt x="0" y="0"/>
                    </a:moveTo>
                    <a:lnTo>
                      <a:pt x="3796084" y="0"/>
                    </a:lnTo>
                    <a:lnTo>
                      <a:pt x="3796084" y="2380845"/>
                    </a:lnTo>
                    <a:lnTo>
                      <a:pt x="0" y="238084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3796084" cy="24284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1035743"/>
              <a:ext cx="1766206" cy="14078456"/>
            </a:xfrm>
            <a:custGeom>
              <a:avLst/>
              <a:gdLst/>
              <a:ahLst/>
              <a:cxnLst/>
              <a:rect l="l" t="t" r="r" b="b"/>
              <a:pathLst>
                <a:path w="1766206" h="14078456">
                  <a:moveTo>
                    <a:pt x="0" y="0"/>
                  </a:moveTo>
                  <a:lnTo>
                    <a:pt x="1766206" y="0"/>
                  </a:lnTo>
                  <a:lnTo>
                    <a:pt x="1766206" y="14078456"/>
                  </a:lnTo>
                  <a:lnTo>
                    <a:pt x="0" y="1407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2808036" y="2724117"/>
            <a:ext cx="6510137" cy="7127152"/>
          </a:xfrm>
          <a:custGeom>
            <a:avLst/>
            <a:gdLst/>
            <a:ahLst/>
            <a:cxnLst/>
            <a:rect l="l" t="t" r="r" b="b"/>
            <a:pathLst>
              <a:path w="6510137" h="7127152">
                <a:moveTo>
                  <a:pt x="0" y="0"/>
                </a:moveTo>
                <a:lnTo>
                  <a:pt x="6510137" y="0"/>
                </a:lnTo>
                <a:lnTo>
                  <a:pt x="6510137" y="7127152"/>
                </a:lnTo>
                <a:lnTo>
                  <a:pt x="0" y="7127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107693" y="1949958"/>
            <a:ext cx="10783698" cy="781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46"/>
              </a:lnSpc>
            </a:pPr>
            <a:r>
              <a:rPr lang="en-US" sz="5000" dirty="0">
                <a:solidFill>
                  <a:srgbClr val="373737"/>
                </a:solidFill>
                <a:latin typeface="Paytone One"/>
              </a:rPr>
              <a:t>KẾT LUẬN VÀ HƯỚNG PHÁT TRIỂN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11842" y="5076825"/>
            <a:ext cx="5195694" cy="279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085" lvl="1" indent="-342543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Đã triển khai được ứng dụng trên AWS</a:t>
            </a:r>
          </a:p>
          <a:p>
            <a:pPr marL="685085" lvl="1" indent="-342543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Đảm bảo cơ bản HA &amp; security</a:t>
            </a:r>
          </a:p>
          <a:p>
            <a:pPr marL="685085" lvl="1" indent="-342543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Làm quen với AWS</a:t>
            </a:r>
          </a:p>
        </p:txBody>
      </p:sp>
      <p:sp>
        <p:nvSpPr>
          <p:cNvPr id="28" name="Freeform 28"/>
          <p:cNvSpPr/>
          <p:nvPr/>
        </p:nvSpPr>
        <p:spPr>
          <a:xfrm>
            <a:off x="9521682" y="2724117"/>
            <a:ext cx="6510137" cy="7127152"/>
          </a:xfrm>
          <a:custGeom>
            <a:avLst/>
            <a:gdLst/>
            <a:ahLst/>
            <a:cxnLst/>
            <a:rect l="l" t="t" r="r" b="b"/>
            <a:pathLst>
              <a:path w="6510137" h="7127152">
                <a:moveTo>
                  <a:pt x="0" y="0"/>
                </a:moveTo>
                <a:lnTo>
                  <a:pt x="6510137" y="0"/>
                </a:lnTo>
                <a:lnTo>
                  <a:pt x="6510137" y="7127152"/>
                </a:lnTo>
                <a:lnTo>
                  <a:pt x="0" y="7127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611842" y="3508198"/>
            <a:ext cx="1443488" cy="97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3"/>
              </a:lnSpc>
            </a:pPr>
            <a:r>
              <a:rPr lang="en-US" sz="5659">
                <a:solidFill>
                  <a:srgbClr val="373737"/>
                </a:solidFill>
                <a:latin typeface="Paytone One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00429" y="3659959"/>
            <a:ext cx="1443488" cy="97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3"/>
              </a:lnSpc>
            </a:pPr>
            <a:r>
              <a:rPr lang="en-US" sz="5659">
                <a:solidFill>
                  <a:srgbClr val="373737"/>
                </a:solidFill>
                <a:latin typeface="Paytone One"/>
              </a:rPr>
              <a:t>02</a:t>
            </a:r>
          </a:p>
        </p:txBody>
      </p:sp>
      <p:sp>
        <p:nvSpPr>
          <p:cNvPr id="31" name="Freeform 31"/>
          <p:cNvSpPr/>
          <p:nvPr/>
        </p:nvSpPr>
        <p:spPr>
          <a:xfrm rot="1361156">
            <a:off x="14044883" y="346959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1"/>
                </a:lnTo>
                <a:lnTo>
                  <a:pt x="0" y="2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588489" y="4959201"/>
            <a:ext cx="5195694" cy="223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085" lvl="1" indent="-342543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Cải thiện HA và security</a:t>
            </a:r>
          </a:p>
          <a:p>
            <a:pPr marL="685085" lvl="1" indent="-342543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Xây dựng hệ thống monitoring đầy đủ hơn</a:t>
            </a:r>
          </a:p>
          <a:p>
            <a:pPr marL="685085" lvl="1" indent="-342543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373737"/>
                </a:solidFill>
                <a:latin typeface="Cabin"/>
              </a:rPr>
              <a:t>Xây dựng CI/CD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51381">
            <a:off x="14972160" y="-3368866"/>
            <a:ext cx="4200452" cy="5938942"/>
          </a:xfrm>
          <a:custGeom>
            <a:avLst/>
            <a:gdLst/>
            <a:ahLst/>
            <a:cxnLst/>
            <a:rect l="l" t="t" r="r" b="b"/>
            <a:pathLst>
              <a:path w="4200452" h="5938942">
                <a:moveTo>
                  <a:pt x="0" y="0"/>
                </a:moveTo>
                <a:lnTo>
                  <a:pt x="4200452" y="0"/>
                </a:lnTo>
                <a:lnTo>
                  <a:pt x="4200452" y="5938942"/>
                </a:lnTo>
                <a:lnTo>
                  <a:pt x="0" y="5938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193691">
            <a:off x="15375789" y="3947180"/>
            <a:ext cx="2238907" cy="8942567"/>
            <a:chOff x="0" y="0"/>
            <a:chExt cx="2985209" cy="11923422"/>
          </a:xfrm>
        </p:grpSpPr>
        <p:grpSp>
          <p:nvGrpSpPr>
            <p:cNvPr id="4" name="Group 4"/>
            <p:cNvGrpSpPr/>
            <p:nvPr/>
          </p:nvGrpSpPr>
          <p:grpSpPr>
            <a:xfrm rot="-463612">
              <a:off x="182432" y="81756"/>
              <a:ext cx="1405813" cy="2808667"/>
              <a:chOff x="0" y="0"/>
              <a:chExt cx="277692" cy="554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463612">
              <a:off x="587276" y="3065504"/>
              <a:ext cx="1405813" cy="2808667"/>
              <a:chOff x="0" y="0"/>
              <a:chExt cx="277692" cy="5547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463612">
              <a:off x="992120" y="6049252"/>
              <a:ext cx="1405813" cy="2808667"/>
              <a:chOff x="0" y="0"/>
              <a:chExt cx="277692" cy="5547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DC9C3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463612">
              <a:off x="1396963" y="9033000"/>
              <a:ext cx="1405813" cy="2808667"/>
              <a:chOff x="0" y="0"/>
              <a:chExt cx="277692" cy="5547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 rot="-4755613">
            <a:off x="11076805" y="7252712"/>
            <a:ext cx="9598456" cy="2519595"/>
          </a:xfrm>
          <a:custGeom>
            <a:avLst/>
            <a:gdLst/>
            <a:ahLst/>
            <a:cxnLst/>
            <a:rect l="l" t="t" r="r" b="b"/>
            <a:pathLst>
              <a:path w="9598456" h="2519595">
                <a:moveTo>
                  <a:pt x="0" y="0"/>
                </a:moveTo>
                <a:lnTo>
                  <a:pt x="9598456" y="0"/>
                </a:lnTo>
                <a:lnTo>
                  <a:pt x="9598456" y="2519595"/>
                </a:lnTo>
                <a:lnTo>
                  <a:pt x="0" y="2519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991638">
            <a:off x="10032972" y="1537386"/>
            <a:ext cx="5743684" cy="3285078"/>
          </a:xfrm>
          <a:custGeom>
            <a:avLst/>
            <a:gdLst/>
            <a:ahLst/>
            <a:cxnLst/>
            <a:rect l="l" t="t" r="r" b="b"/>
            <a:pathLst>
              <a:path w="5743684" h="3285078">
                <a:moveTo>
                  <a:pt x="0" y="0"/>
                </a:moveTo>
                <a:lnTo>
                  <a:pt x="5743684" y="0"/>
                </a:lnTo>
                <a:lnTo>
                  <a:pt x="5743684" y="3285078"/>
                </a:lnTo>
                <a:lnTo>
                  <a:pt x="0" y="3285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11319">
            <a:off x="13649081" y="-52658"/>
            <a:ext cx="1173273" cy="2162716"/>
          </a:xfrm>
          <a:custGeom>
            <a:avLst/>
            <a:gdLst/>
            <a:ahLst/>
            <a:cxnLst/>
            <a:rect l="l" t="t" r="r" b="b"/>
            <a:pathLst>
              <a:path w="1173273" h="2162716">
                <a:moveTo>
                  <a:pt x="0" y="0"/>
                </a:moveTo>
                <a:lnTo>
                  <a:pt x="1173273" y="0"/>
                </a:lnTo>
                <a:lnTo>
                  <a:pt x="1173273" y="2162716"/>
                </a:lnTo>
                <a:lnTo>
                  <a:pt x="0" y="2162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711303">
            <a:off x="1721769" y="1650944"/>
            <a:ext cx="14413257" cy="13787502"/>
            <a:chOff x="0" y="0"/>
            <a:chExt cx="3796084" cy="36312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96084" cy="3631276"/>
            </a:xfrm>
            <a:custGeom>
              <a:avLst/>
              <a:gdLst/>
              <a:ahLst/>
              <a:cxnLst/>
              <a:rect l="l" t="t" r="r" b="b"/>
              <a:pathLst>
                <a:path w="3796084" h="3631276">
                  <a:moveTo>
                    <a:pt x="0" y="0"/>
                  </a:moveTo>
                  <a:lnTo>
                    <a:pt x="3796084" y="0"/>
                  </a:lnTo>
                  <a:lnTo>
                    <a:pt x="3796084" y="3631276"/>
                  </a:lnTo>
                  <a:lnTo>
                    <a:pt x="0" y="3631276"/>
                  </a:lnTo>
                  <a:close/>
                </a:path>
              </a:pathLst>
            </a:custGeom>
            <a:solidFill>
              <a:srgbClr val="FFD8D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796084" cy="3678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723674">
            <a:off x="1664265" y="1657314"/>
            <a:ext cx="14335750" cy="14309685"/>
          </a:xfrm>
          <a:custGeom>
            <a:avLst/>
            <a:gdLst/>
            <a:ahLst/>
            <a:cxnLst/>
            <a:rect l="l" t="t" r="r" b="b"/>
            <a:pathLst>
              <a:path w="14335750" h="14309685">
                <a:moveTo>
                  <a:pt x="0" y="0"/>
                </a:moveTo>
                <a:lnTo>
                  <a:pt x="14335750" y="0"/>
                </a:lnTo>
                <a:lnTo>
                  <a:pt x="14335750" y="14309685"/>
                </a:lnTo>
                <a:lnTo>
                  <a:pt x="0" y="14309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606299">
            <a:off x="1520078" y="628111"/>
            <a:ext cx="1324655" cy="10558842"/>
          </a:xfrm>
          <a:custGeom>
            <a:avLst/>
            <a:gdLst/>
            <a:ahLst/>
            <a:cxnLst/>
            <a:rect l="l" t="t" r="r" b="b"/>
            <a:pathLst>
              <a:path w="1324655" h="10558842">
                <a:moveTo>
                  <a:pt x="0" y="0"/>
                </a:moveTo>
                <a:lnTo>
                  <a:pt x="1324655" y="0"/>
                </a:lnTo>
                <a:lnTo>
                  <a:pt x="1324655" y="10558842"/>
                </a:lnTo>
                <a:lnTo>
                  <a:pt x="0" y="10558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711303">
            <a:off x="3260917" y="4062468"/>
            <a:ext cx="13272947" cy="4788655"/>
            <a:chOff x="0" y="0"/>
            <a:chExt cx="3495756" cy="12612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95756" cy="1261209"/>
            </a:xfrm>
            <a:custGeom>
              <a:avLst/>
              <a:gdLst/>
              <a:ahLst/>
              <a:cxnLst/>
              <a:rect l="l" t="t" r="r" b="b"/>
              <a:pathLst>
                <a:path w="3495756" h="1261209">
                  <a:moveTo>
                    <a:pt x="0" y="0"/>
                  </a:moveTo>
                  <a:lnTo>
                    <a:pt x="3495756" y="0"/>
                  </a:lnTo>
                  <a:lnTo>
                    <a:pt x="3495756" y="1261209"/>
                  </a:lnTo>
                  <a:lnTo>
                    <a:pt x="0" y="12612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495756" cy="1308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 rot="712925">
            <a:off x="3891803" y="5347828"/>
            <a:ext cx="12258523" cy="241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728"/>
              </a:lnSpc>
            </a:pPr>
            <a:r>
              <a:rPr lang="en-US" sz="14092">
                <a:solidFill>
                  <a:srgbClr val="373737"/>
                </a:solidFill>
                <a:latin typeface="Paytone One"/>
              </a:rPr>
              <a:t>THANK YOU</a:t>
            </a:r>
          </a:p>
        </p:txBody>
      </p:sp>
      <p:sp>
        <p:nvSpPr>
          <p:cNvPr id="28" name="Freeform 28"/>
          <p:cNvSpPr/>
          <p:nvPr/>
        </p:nvSpPr>
        <p:spPr>
          <a:xfrm rot="642909">
            <a:off x="7598719" y="207701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66478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156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4140478" y="1340406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1"/>
                </a:lnTo>
                <a:lnTo>
                  <a:pt x="0" y="135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215786" y="1295972"/>
            <a:ext cx="9672321" cy="9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0"/>
              </a:lnSpc>
            </a:pPr>
            <a:r>
              <a:rPr lang="en-US" sz="5000" dirty="0">
                <a:solidFill>
                  <a:srgbClr val="373737"/>
                </a:solidFill>
                <a:latin typeface="Paytone One"/>
              </a:rPr>
              <a:t>THÀNH VIÊN NHÓM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2999031" y="890991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7" y="0"/>
                </a:moveTo>
                <a:lnTo>
                  <a:pt x="0" y="0"/>
                </a:lnTo>
                <a:lnTo>
                  <a:pt x="0" y="1359281"/>
                </a:lnTo>
                <a:lnTo>
                  <a:pt x="1082327" y="1359281"/>
                </a:lnTo>
                <a:lnTo>
                  <a:pt x="1082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432692" flipH="1">
            <a:off x="2080324" y="8077787"/>
            <a:ext cx="7315200" cy="3364992"/>
          </a:xfrm>
          <a:custGeom>
            <a:avLst/>
            <a:gdLst/>
            <a:ahLst/>
            <a:cxnLst/>
            <a:rect l="l" t="t" r="r" b="b"/>
            <a:pathLst>
              <a:path w="7315200" h="3364992">
                <a:moveTo>
                  <a:pt x="7315200" y="0"/>
                </a:moveTo>
                <a:lnTo>
                  <a:pt x="0" y="0"/>
                </a:lnTo>
                <a:lnTo>
                  <a:pt x="0" y="3364992"/>
                </a:lnTo>
                <a:lnTo>
                  <a:pt x="7315200" y="336499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5019157">
            <a:off x="11872661" y="5781613"/>
            <a:ext cx="1495897" cy="7412103"/>
          </a:xfrm>
          <a:custGeom>
            <a:avLst/>
            <a:gdLst/>
            <a:ahLst/>
            <a:cxnLst/>
            <a:rect l="l" t="t" r="r" b="b"/>
            <a:pathLst>
              <a:path w="1495897" h="7412103">
                <a:moveTo>
                  <a:pt x="0" y="0"/>
                </a:moveTo>
                <a:lnTo>
                  <a:pt x="1495897" y="0"/>
                </a:lnTo>
                <a:lnTo>
                  <a:pt x="1495897" y="7412103"/>
                </a:lnTo>
                <a:lnTo>
                  <a:pt x="0" y="7412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265385" y="3187567"/>
            <a:ext cx="7057176" cy="253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 err="1">
                <a:solidFill>
                  <a:srgbClr val="373737"/>
                </a:solidFill>
                <a:latin typeface="Cabin"/>
              </a:rPr>
              <a:t>Các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thành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viên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trong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nhóm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:</a:t>
            </a:r>
          </a:p>
          <a:p>
            <a:pPr marL="388615" lvl="1">
              <a:lnSpc>
                <a:spcPts val="5039"/>
              </a:lnSpc>
            </a:pPr>
            <a:r>
              <a:rPr lang="en-US" sz="3599" dirty="0">
                <a:solidFill>
                  <a:srgbClr val="373737"/>
                </a:solidFill>
                <a:latin typeface="Cabin"/>
              </a:rPr>
              <a:t> 1.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Nguyễn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Văn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Toản</a:t>
            </a:r>
            <a:endParaRPr lang="en-US" sz="3599" dirty="0">
              <a:solidFill>
                <a:srgbClr val="373737"/>
              </a:solidFill>
              <a:latin typeface="Cabin"/>
            </a:endParaRPr>
          </a:p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373737"/>
                </a:solidFill>
                <a:latin typeface="Cabin"/>
              </a:rPr>
              <a:t>    2.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Nguyễn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Văn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Hùng</a:t>
            </a:r>
            <a:endParaRPr lang="en-US" sz="3599" dirty="0">
              <a:solidFill>
                <a:srgbClr val="373737"/>
              </a:solidFill>
              <a:latin typeface="Cabin"/>
            </a:endParaRPr>
          </a:p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373737"/>
                </a:solidFill>
                <a:latin typeface="Cabin"/>
              </a:rPr>
              <a:t>    3.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Nguyễn</a:t>
            </a:r>
            <a:r>
              <a:rPr lang="en-US" sz="3599" dirty="0">
                <a:solidFill>
                  <a:srgbClr val="373737"/>
                </a:solidFill>
                <a:latin typeface="Cabin"/>
              </a:rPr>
              <a:t> Quang </a:t>
            </a:r>
            <a:r>
              <a:rPr lang="en-US" sz="3599" dirty="0" err="1">
                <a:solidFill>
                  <a:srgbClr val="373737"/>
                </a:solidFill>
                <a:latin typeface="Cabin"/>
              </a:rPr>
              <a:t>Đăng</a:t>
            </a:r>
            <a:endParaRPr lang="en-US" sz="3599" dirty="0">
              <a:solidFill>
                <a:srgbClr val="373737"/>
              </a:solidFill>
              <a:latin typeface="Cabin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148366" y="6661711"/>
            <a:ext cx="6590784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373737"/>
                </a:solidFill>
                <a:latin typeface="Cabin Bold"/>
              </a:rPr>
              <a:t>Mentor</a:t>
            </a:r>
            <a:r>
              <a:rPr lang="en-US" sz="4100">
                <a:solidFill>
                  <a:srgbClr val="373737"/>
                </a:solidFill>
                <a:latin typeface="Cabin"/>
              </a:rPr>
              <a:t>: Phùng Huy Hoàng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66478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3286263" y="850853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0"/>
                </a:lnTo>
                <a:lnTo>
                  <a:pt x="0" y="135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922457" y="1291145"/>
            <a:ext cx="10503837" cy="96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000" dirty="0">
                <a:solidFill>
                  <a:srgbClr val="373737"/>
                </a:solidFill>
                <a:latin typeface="Paytone One"/>
              </a:rPr>
              <a:t>BẢNG CHIA CÔNG VIỆC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4521324" y="1321245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7" y="0"/>
                </a:moveTo>
                <a:lnTo>
                  <a:pt x="0" y="0"/>
                </a:lnTo>
                <a:lnTo>
                  <a:pt x="0" y="1359281"/>
                </a:lnTo>
                <a:lnTo>
                  <a:pt x="1082327" y="1359281"/>
                </a:lnTo>
                <a:lnTo>
                  <a:pt x="1082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432692" flipH="1">
            <a:off x="2497634" y="8409180"/>
            <a:ext cx="7315200" cy="3364992"/>
          </a:xfrm>
          <a:custGeom>
            <a:avLst/>
            <a:gdLst/>
            <a:ahLst/>
            <a:cxnLst/>
            <a:rect l="l" t="t" r="r" b="b"/>
            <a:pathLst>
              <a:path w="7315200" h="3364992">
                <a:moveTo>
                  <a:pt x="7315200" y="0"/>
                </a:moveTo>
                <a:lnTo>
                  <a:pt x="0" y="0"/>
                </a:lnTo>
                <a:lnTo>
                  <a:pt x="0" y="3364992"/>
                </a:lnTo>
                <a:lnTo>
                  <a:pt x="7315200" y="336499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5019157">
            <a:off x="11909483" y="6054232"/>
            <a:ext cx="1495897" cy="7412103"/>
          </a:xfrm>
          <a:custGeom>
            <a:avLst/>
            <a:gdLst/>
            <a:ahLst/>
            <a:cxnLst/>
            <a:rect l="l" t="t" r="r" b="b"/>
            <a:pathLst>
              <a:path w="1495897" h="7412103">
                <a:moveTo>
                  <a:pt x="0" y="0"/>
                </a:moveTo>
                <a:lnTo>
                  <a:pt x="1495897" y="0"/>
                </a:lnTo>
                <a:lnTo>
                  <a:pt x="1495897" y="7412102"/>
                </a:lnTo>
                <a:lnTo>
                  <a:pt x="0" y="7412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2491037" y="4300379"/>
            <a:ext cx="3873095" cy="3444275"/>
            <a:chOff x="0" y="0"/>
            <a:chExt cx="1020074" cy="90713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0074" cy="907134"/>
            </a:xfrm>
            <a:custGeom>
              <a:avLst/>
              <a:gdLst/>
              <a:ahLst/>
              <a:cxnLst/>
              <a:rect l="l" t="t" r="r" b="b"/>
              <a:pathLst>
                <a:path w="1020074" h="907134">
                  <a:moveTo>
                    <a:pt x="129928" y="0"/>
                  </a:moveTo>
                  <a:lnTo>
                    <a:pt x="890146" y="0"/>
                  </a:lnTo>
                  <a:cubicBezTo>
                    <a:pt x="961903" y="0"/>
                    <a:pt x="1020074" y="58171"/>
                    <a:pt x="1020074" y="129928"/>
                  </a:cubicBezTo>
                  <a:lnTo>
                    <a:pt x="1020074" y="777206"/>
                  </a:lnTo>
                  <a:cubicBezTo>
                    <a:pt x="1020074" y="848963"/>
                    <a:pt x="961903" y="907134"/>
                    <a:pt x="890146" y="907134"/>
                  </a:cubicBezTo>
                  <a:lnTo>
                    <a:pt x="129928" y="907134"/>
                  </a:lnTo>
                  <a:cubicBezTo>
                    <a:pt x="95469" y="907134"/>
                    <a:pt x="62421" y="893445"/>
                    <a:pt x="38055" y="869079"/>
                  </a:cubicBezTo>
                  <a:cubicBezTo>
                    <a:pt x="13689" y="844713"/>
                    <a:pt x="0" y="811665"/>
                    <a:pt x="0" y="777206"/>
                  </a:cubicBezTo>
                  <a:lnTo>
                    <a:pt x="0" y="129928"/>
                  </a:lnTo>
                  <a:cubicBezTo>
                    <a:pt x="0" y="58171"/>
                    <a:pt x="58171" y="0"/>
                    <a:pt x="1299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020074" cy="95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364257" y="4300379"/>
            <a:ext cx="3873095" cy="3444275"/>
            <a:chOff x="0" y="0"/>
            <a:chExt cx="1020074" cy="90713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20074" cy="907134"/>
            </a:xfrm>
            <a:custGeom>
              <a:avLst/>
              <a:gdLst/>
              <a:ahLst/>
              <a:cxnLst/>
              <a:rect l="l" t="t" r="r" b="b"/>
              <a:pathLst>
                <a:path w="1020074" h="907134">
                  <a:moveTo>
                    <a:pt x="129928" y="0"/>
                  </a:moveTo>
                  <a:lnTo>
                    <a:pt x="890146" y="0"/>
                  </a:lnTo>
                  <a:cubicBezTo>
                    <a:pt x="961903" y="0"/>
                    <a:pt x="1020074" y="58171"/>
                    <a:pt x="1020074" y="129928"/>
                  </a:cubicBezTo>
                  <a:lnTo>
                    <a:pt x="1020074" y="777206"/>
                  </a:lnTo>
                  <a:cubicBezTo>
                    <a:pt x="1020074" y="848963"/>
                    <a:pt x="961903" y="907134"/>
                    <a:pt x="890146" y="907134"/>
                  </a:cubicBezTo>
                  <a:lnTo>
                    <a:pt x="129928" y="907134"/>
                  </a:lnTo>
                  <a:cubicBezTo>
                    <a:pt x="95469" y="907134"/>
                    <a:pt x="62421" y="893445"/>
                    <a:pt x="38055" y="869079"/>
                  </a:cubicBezTo>
                  <a:cubicBezTo>
                    <a:pt x="13689" y="844713"/>
                    <a:pt x="0" y="811665"/>
                    <a:pt x="0" y="777206"/>
                  </a:cubicBezTo>
                  <a:lnTo>
                    <a:pt x="0" y="129928"/>
                  </a:lnTo>
                  <a:cubicBezTo>
                    <a:pt x="0" y="58171"/>
                    <a:pt x="58171" y="0"/>
                    <a:pt x="1299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20074" cy="95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237477" y="4300379"/>
            <a:ext cx="3873095" cy="3444275"/>
            <a:chOff x="0" y="0"/>
            <a:chExt cx="1020074" cy="90713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20074" cy="907134"/>
            </a:xfrm>
            <a:custGeom>
              <a:avLst/>
              <a:gdLst/>
              <a:ahLst/>
              <a:cxnLst/>
              <a:rect l="l" t="t" r="r" b="b"/>
              <a:pathLst>
                <a:path w="1020074" h="907134">
                  <a:moveTo>
                    <a:pt x="129928" y="0"/>
                  </a:moveTo>
                  <a:lnTo>
                    <a:pt x="890146" y="0"/>
                  </a:lnTo>
                  <a:cubicBezTo>
                    <a:pt x="961903" y="0"/>
                    <a:pt x="1020074" y="58171"/>
                    <a:pt x="1020074" y="129928"/>
                  </a:cubicBezTo>
                  <a:lnTo>
                    <a:pt x="1020074" y="777206"/>
                  </a:lnTo>
                  <a:cubicBezTo>
                    <a:pt x="1020074" y="848963"/>
                    <a:pt x="961903" y="907134"/>
                    <a:pt x="890146" y="907134"/>
                  </a:cubicBezTo>
                  <a:lnTo>
                    <a:pt x="129928" y="907134"/>
                  </a:lnTo>
                  <a:cubicBezTo>
                    <a:pt x="95469" y="907134"/>
                    <a:pt x="62421" y="893445"/>
                    <a:pt x="38055" y="869079"/>
                  </a:cubicBezTo>
                  <a:cubicBezTo>
                    <a:pt x="13689" y="844713"/>
                    <a:pt x="0" y="811665"/>
                    <a:pt x="0" y="777206"/>
                  </a:cubicBezTo>
                  <a:lnTo>
                    <a:pt x="0" y="129928"/>
                  </a:lnTo>
                  <a:cubicBezTo>
                    <a:pt x="0" y="58171"/>
                    <a:pt x="58171" y="0"/>
                    <a:pt x="1299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20074" cy="95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 descr="Nguyễn Văn Toản"/>
          <p:cNvSpPr/>
          <p:nvPr/>
        </p:nvSpPr>
        <p:spPr>
          <a:xfrm>
            <a:off x="2771968" y="3233102"/>
            <a:ext cx="3311233" cy="842859"/>
          </a:xfrm>
          <a:custGeom>
            <a:avLst/>
            <a:gdLst/>
            <a:ahLst/>
            <a:cxnLst/>
            <a:rect l="l" t="t" r="r" b="b"/>
            <a:pathLst>
              <a:path w="3311233" h="842859">
                <a:moveTo>
                  <a:pt x="0" y="0"/>
                </a:moveTo>
                <a:lnTo>
                  <a:pt x="3311233" y="0"/>
                </a:lnTo>
                <a:lnTo>
                  <a:pt x="3311233" y="842860"/>
                </a:lnTo>
                <a:lnTo>
                  <a:pt x="0" y="84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 descr="Nguyễn Văn Toản"/>
          <p:cNvSpPr/>
          <p:nvPr/>
        </p:nvSpPr>
        <p:spPr>
          <a:xfrm>
            <a:off x="7645188" y="3233102"/>
            <a:ext cx="3311233" cy="842859"/>
          </a:xfrm>
          <a:custGeom>
            <a:avLst/>
            <a:gdLst/>
            <a:ahLst/>
            <a:cxnLst/>
            <a:rect l="l" t="t" r="r" b="b"/>
            <a:pathLst>
              <a:path w="3311233" h="842859">
                <a:moveTo>
                  <a:pt x="0" y="0"/>
                </a:moveTo>
                <a:lnTo>
                  <a:pt x="3311233" y="0"/>
                </a:lnTo>
                <a:lnTo>
                  <a:pt x="3311233" y="842860"/>
                </a:lnTo>
                <a:lnTo>
                  <a:pt x="0" y="84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 descr="Nguyễn Văn Toản"/>
          <p:cNvSpPr/>
          <p:nvPr/>
        </p:nvSpPr>
        <p:spPr>
          <a:xfrm>
            <a:off x="12442321" y="3233102"/>
            <a:ext cx="3311233" cy="842859"/>
          </a:xfrm>
          <a:custGeom>
            <a:avLst/>
            <a:gdLst/>
            <a:ahLst/>
            <a:cxnLst/>
            <a:rect l="l" t="t" r="r" b="b"/>
            <a:pathLst>
              <a:path w="3311233" h="842859">
                <a:moveTo>
                  <a:pt x="0" y="0"/>
                </a:moveTo>
                <a:lnTo>
                  <a:pt x="3311233" y="0"/>
                </a:lnTo>
                <a:lnTo>
                  <a:pt x="3311233" y="842860"/>
                </a:lnTo>
                <a:lnTo>
                  <a:pt x="0" y="84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2442321" y="3457364"/>
            <a:ext cx="337987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73737"/>
                </a:solidFill>
                <a:latin typeface="Arial Unicode"/>
              </a:rPr>
              <a:t>NGUYỄN VĂN TOẢN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779412" y="3457364"/>
            <a:ext cx="337987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73737"/>
                </a:solidFill>
                <a:latin typeface="Arial Unicode"/>
              </a:rPr>
              <a:t>NGUYỄN VĂN HÙNG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10867" y="3457364"/>
            <a:ext cx="337987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73737"/>
                </a:solidFill>
                <a:latin typeface="Arial Unicode"/>
              </a:rPr>
              <a:t>NGUYỄN QUANG ĐĂNG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0429" y="76254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7" y="0"/>
                </a:lnTo>
                <a:lnTo>
                  <a:pt x="10305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309" y="0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8" y="0"/>
                </a:lnTo>
                <a:lnTo>
                  <a:pt x="10305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9170" y="1223545"/>
            <a:ext cx="16705024" cy="11335649"/>
            <a:chOff x="0" y="0"/>
            <a:chExt cx="22273365" cy="15114199"/>
          </a:xfrm>
        </p:grpSpPr>
        <p:grpSp>
          <p:nvGrpSpPr>
            <p:cNvPr id="5" name="Group 5"/>
            <p:cNvGrpSpPr/>
            <p:nvPr/>
          </p:nvGrpSpPr>
          <p:grpSpPr>
            <a:xfrm rot="5150">
              <a:off x="434967" y="16345"/>
              <a:ext cx="21829158" cy="12351487"/>
              <a:chOff x="0" y="0"/>
              <a:chExt cx="4311932" cy="2439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311933" cy="2439800"/>
              </a:xfrm>
              <a:custGeom>
                <a:avLst/>
                <a:gdLst/>
                <a:ahLst/>
                <a:cxnLst/>
                <a:rect l="l" t="t" r="r" b="b"/>
                <a:pathLst>
                  <a:path w="4311933" h="2439800">
                    <a:moveTo>
                      <a:pt x="0" y="0"/>
                    </a:moveTo>
                    <a:lnTo>
                      <a:pt x="4311933" y="0"/>
                    </a:lnTo>
                    <a:lnTo>
                      <a:pt x="4311933" y="2439800"/>
                    </a:lnTo>
                    <a:lnTo>
                      <a:pt x="0" y="2439800"/>
                    </a:lnTo>
                    <a:close/>
                  </a:path>
                </a:pathLst>
              </a:custGeom>
              <a:solidFill>
                <a:srgbClr val="FDC9C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4311932" cy="2487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38085">
              <a:off x="19598061" y="1619054"/>
              <a:ext cx="1405813" cy="2808667"/>
              <a:chOff x="0" y="0"/>
              <a:chExt cx="277692" cy="55479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38085">
              <a:off x="19564703" y="4629958"/>
              <a:ext cx="1405813" cy="2808667"/>
              <a:chOff x="0" y="0"/>
              <a:chExt cx="277692" cy="55479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38085">
              <a:off x="19531346" y="7640861"/>
              <a:ext cx="1405813" cy="2808667"/>
              <a:chOff x="0" y="0"/>
              <a:chExt cx="277692" cy="55479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38085">
              <a:off x="19497988" y="10651764"/>
              <a:ext cx="1405813" cy="2808667"/>
              <a:chOff x="0" y="0"/>
              <a:chExt cx="277692" cy="55479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338741">
              <a:off x="12741554" y="6106175"/>
              <a:ext cx="12797941" cy="3359460"/>
            </a:xfrm>
            <a:custGeom>
              <a:avLst/>
              <a:gdLst/>
              <a:ahLst/>
              <a:cxnLst/>
              <a:rect l="l" t="t" r="r" b="b"/>
              <a:pathLst>
                <a:path w="12797941" h="3359460">
                  <a:moveTo>
                    <a:pt x="0" y="0"/>
                  </a:moveTo>
                  <a:lnTo>
                    <a:pt x="12797941" y="0"/>
                  </a:lnTo>
                  <a:lnTo>
                    <a:pt x="12797941" y="3359459"/>
                  </a:lnTo>
                  <a:lnTo>
                    <a:pt x="0" y="3359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19309">
              <a:off x="808106" y="530217"/>
              <a:ext cx="19217676" cy="12053027"/>
              <a:chOff x="0" y="0"/>
              <a:chExt cx="3796084" cy="238084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796084" cy="2380845"/>
              </a:xfrm>
              <a:custGeom>
                <a:avLst/>
                <a:gdLst/>
                <a:ahLst/>
                <a:cxnLst/>
                <a:rect l="l" t="t" r="r" b="b"/>
                <a:pathLst>
                  <a:path w="3796084" h="2380845">
                    <a:moveTo>
                      <a:pt x="0" y="0"/>
                    </a:moveTo>
                    <a:lnTo>
                      <a:pt x="3796084" y="0"/>
                    </a:lnTo>
                    <a:lnTo>
                      <a:pt x="3796084" y="2380845"/>
                    </a:lnTo>
                    <a:lnTo>
                      <a:pt x="0" y="238084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3796084" cy="24284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1035743"/>
              <a:ext cx="1766206" cy="14078456"/>
            </a:xfrm>
            <a:custGeom>
              <a:avLst/>
              <a:gdLst/>
              <a:ahLst/>
              <a:cxnLst/>
              <a:rect l="l" t="t" r="r" b="b"/>
              <a:pathLst>
                <a:path w="1766206" h="14078456">
                  <a:moveTo>
                    <a:pt x="0" y="0"/>
                  </a:moveTo>
                  <a:lnTo>
                    <a:pt x="1766206" y="0"/>
                  </a:lnTo>
                  <a:lnTo>
                    <a:pt x="1766206" y="14078456"/>
                  </a:lnTo>
                  <a:lnTo>
                    <a:pt x="0" y="14078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3169989" y="3584675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500841" y="3573140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48158" y="1790276"/>
            <a:ext cx="6721660" cy="96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000">
                <a:solidFill>
                  <a:srgbClr val="373737"/>
                </a:solidFill>
                <a:latin typeface="Paytone One"/>
              </a:rPr>
              <a:t>NỘI DUNG </a:t>
            </a:r>
          </a:p>
        </p:txBody>
      </p:sp>
      <p:sp>
        <p:nvSpPr>
          <p:cNvPr id="28" name="Freeform 28"/>
          <p:cNvSpPr/>
          <p:nvPr/>
        </p:nvSpPr>
        <p:spPr>
          <a:xfrm rot="1361156">
            <a:off x="13099745" y="338039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169989" y="4929828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500841" y="4833573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2</a:t>
            </a:r>
          </a:p>
        </p:txBody>
      </p:sp>
      <p:sp>
        <p:nvSpPr>
          <p:cNvPr id="31" name="Freeform 31"/>
          <p:cNvSpPr/>
          <p:nvPr/>
        </p:nvSpPr>
        <p:spPr>
          <a:xfrm>
            <a:off x="3169989" y="6274981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500841" y="6181376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3</a:t>
            </a:r>
          </a:p>
        </p:txBody>
      </p:sp>
      <p:sp>
        <p:nvSpPr>
          <p:cNvPr id="33" name="Freeform 33"/>
          <p:cNvSpPr/>
          <p:nvPr/>
        </p:nvSpPr>
        <p:spPr>
          <a:xfrm>
            <a:off x="3169989" y="7433814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500841" y="7337558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4</a:t>
            </a:r>
          </a:p>
        </p:txBody>
      </p:sp>
      <p:sp>
        <p:nvSpPr>
          <p:cNvPr id="35" name="Freeform 35"/>
          <p:cNvSpPr/>
          <p:nvPr/>
        </p:nvSpPr>
        <p:spPr>
          <a:xfrm>
            <a:off x="3169989" y="8592646"/>
            <a:ext cx="1498109" cy="868903"/>
          </a:xfrm>
          <a:custGeom>
            <a:avLst/>
            <a:gdLst/>
            <a:ahLst/>
            <a:cxnLst/>
            <a:rect l="l" t="t" r="r" b="b"/>
            <a:pathLst>
              <a:path w="1498109" h="868903">
                <a:moveTo>
                  <a:pt x="0" y="0"/>
                </a:moveTo>
                <a:lnTo>
                  <a:pt x="1498109" y="0"/>
                </a:lnTo>
                <a:lnTo>
                  <a:pt x="1498109" y="868903"/>
                </a:lnTo>
                <a:lnTo>
                  <a:pt x="0" y="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3500841" y="8496391"/>
            <a:ext cx="836406" cy="8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606">
                <a:solidFill>
                  <a:srgbClr val="373737"/>
                </a:solidFill>
                <a:latin typeface="เอฟซี เรนโบว์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026365" y="3641301"/>
            <a:ext cx="332386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73737"/>
                </a:solidFill>
                <a:latin typeface="Cabin"/>
              </a:rPr>
              <a:t>Giới thiệu đề tài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026365" y="8601166"/>
            <a:ext cx="174676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73737"/>
                </a:solidFill>
                <a:latin typeface="Cabin"/>
              </a:rPr>
              <a:t>Kết luận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26365" y="4986454"/>
            <a:ext cx="3908465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73737"/>
                </a:solidFill>
                <a:latin typeface="Cabin"/>
              </a:rPr>
              <a:t>Kiến trúc hệ thống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26365" y="6266519"/>
            <a:ext cx="565070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73737"/>
                </a:solidFill>
                <a:latin typeface="Cabin"/>
              </a:rPr>
              <a:t>High availability &amp; Security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26365" y="7546045"/>
            <a:ext cx="7478465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73737"/>
                </a:solidFill>
                <a:latin typeface="Cabin"/>
              </a:rPr>
              <a:t>Triển khai hệ thống với Terraform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548" y="190801"/>
            <a:ext cx="17598452" cy="9798823"/>
            <a:chOff x="0" y="0"/>
            <a:chExt cx="4634983" cy="25807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4983" cy="2580760"/>
            </a:xfrm>
            <a:custGeom>
              <a:avLst/>
              <a:gdLst/>
              <a:ahLst/>
              <a:cxnLst/>
              <a:rect l="l" t="t" r="r" b="b"/>
              <a:pathLst>
                <a:path w="4634983" h="2580760">
                  <a:moveTo>
                    <a:pt x="0" y="0"/>
                  </a:moveTo>
                  <a:lnTo>
                    <a:pt x="4634983" y="0"/>
                  </a:lnTo>
                  <a:lnTo>
                    <a:pt x="4634983" y="2580760"/>
                  </a:lnTo>
                  <a:lnTo>
                    <a:pt x="0" y="2580760"/>
                  </a:lnTo>
                  <a:close/>
                </a:path>
              </a:pathLst>
            </a:custGeom>
            <a:solidFill>
              <a:srgbClr val="FDC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34983" cy="262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6" name="Group 6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3975673" y="1364817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0" y="0"/>
                </a:moveTo>
                <a:lnTo>
                  <a:pt x="1082327" y="0"/>
                </a:lnTo>
                <a:lnTo>
                  <a:pt x="1082327" y="1359281"/>
                </a:lnTo>
                <a:lnTo>
                  <a:pt x="0" y="135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825582" y="1262758"/>
            <a:ext cx="9672321" cy="102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5000" dirty="0">
                <a:solidFill>
                  <a:srgbClr val="373737"/>
                </a:solidFill>
                <a:latin typeface="Paytone One"/>
              </a:rPr>
              <a:t>GIỚI THIỆU ĐỀ TÀI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2956739" y="1118422"/>
            <a:ext cx="1082327" cy="1359281"/>
          </a:xfrm>
          <a:custGeom>
            <a:avLst/>
            <a:gdLst/>
            <a:ahLst/>
            <a:cxnLst/>
            <a:rect l="l" t="t" r="r" b="b"/>
            <a:pathLst>
              <a:path w="1082327" h="1359281">
                <a:moveTo>
                  <a:pt x="1082327" y="0"/>
                </a:moveTo>
                <a:lnTo>
                  <a:pt x="0" y="0"/>
                </a:lnTo>
                <a:lnTo>
                  <a:pt x="0" y="1359281"/>
                </a:lnTo>
                <a:lnTo>
                  <a:pt x="1082327" y="1359281"/>
                </a:lnTo>
                <a:lnTo>
                  <a:pt x="1082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1348902">
            <a:off x="14901819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144000" y="3104299"/>
            <a:ext cx="7861107" cy="4429063"/>
          </a:xfrm>
          <a:custGeom>
            <a:avLst/>
            <a:gdLst/>
            <a:ahLst/>
            <a:cxnLst/>
            <a:rect l="l" t="t" r="r" b="b"/>
            <a:pathLst>
              <a:path w="7861107" h="4429063">
                <a:moveTo>
                  <a:pt x="0" y="0"/>
                </a:moveTo>
                <a:lnTo>
                  <a:pt x="7861107" y="0"/>
                </a:lnTo>
                <a:lnTo>
                  <a:pt x="7861107" y="4429063"/>
                </a:lnTo>
                <a:lnTo>
                  <a:pt x="0" y="4429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744289" y="3540394"/>
            <a:ext cx="6836752" cy="350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288" lvl="1" indent="-306644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373737"/>
                </a:solidFill>
                <a:latin typeface="Cabin Bold"/>
              </a:rPr>
              <a:t>Tên đề tài:</a:t>
            </a:r>
            <a:r>
              <a:rPr lang="en-US" sz="2840">
                <a:solidFill>
                  <a:srgbClr val="373737"/>
                </a:solidFill>
                <a:latin typeface="Cabin"/>
              </a:rPr>
              <a:t>  Tự động triển khai và giám sát ứng dụng web trên hạ tầng đám mây.</a:t>
            </a:r>
          </a:p>
          <a:p>
            <a:pPr>
              <a:lnSpc>
                <a:spcPts val="3976"/>
              </a:lnSpc>
            </a:pPr>
            <a:endParaRPr lang="en-US" sz="2840">
              <a:solidFill>
                <a:srgbClr val="373737"/>
              </a:solidFill>
              <a:latin typeface="Cabin"/>
            </a:endParaRPr>
          </a:p>
          <a:p>
            <a:pPr marL="613288" lvl="1" indent="-306644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373737"/>
                </a:solidFill>
                <a:latin typeface="Cabin Bold"/>
              </a:rPr>
              <a:t>Mục tiêu</a:t>
            </a:r>
            <a:r>
              <a:rPr lang="en-US" sz="2840">
                <a:solidFill>
                  <a:srgbClr val="373737"/>
                </a:solidFill>
                <a:latin typeface="Cabin"/>
              </a:rPr>
              <a:t>:  đảm bảo hệ thống hệ thống hoạt động ổn định và an toàn với các biện pháp bảo mật trên AWS.</a:t>
            </a:r>
          </a:p>
          <a:p>
            <a:pPr>
              <a:lnSpc>
                <a:spcPts val="3976"/>
              </a:lnSpc>
              <a:spcBef>
                <a:spcPct val="0"/>
              </a:spcBef>
            </a:pPr>
            <a:endParaRPr lang="en-US" sz="2840">
              <a:solidFill>
                <a:srgbClr val="373737"/>
              </a:solidFill>
              <a:latin typeface="Cab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5190439" y="1005754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1" y="0"/>
                </a:lnTo>
                <a:lnTo>
                  <a:pt x="725551" y="911209"/>
                </a:lnTo>
                <a:lnTo>
                  <a:pt x="0" y="911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0472244" y="1081946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1" y="0"/>
                </a:moveTo>
                <a:lnTo>
                  <a:pt x="0" y="0"/>
                </a:lnTo>
                <a:lnTo>
                  <a:pt x="0" y="835017"/>
                </a:lnTo>
                <a:lnTo>
                  <a:pt x="664881" y="835017"/>
                </a:lnTo>
                <a:lnTo>
                  <a:pt x="6648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7593018" y="2812692"/>
            <a:ext cx="9001194" cy="5063172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318785" y="986696"/>
            <a:ext cx="6100638" cy="85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373737"/>
                </a:solidFill>
                <a:latin typeface="Paytone One"/>
              </a:rPr>
              <a:t>KIẾN TRÚC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19527" y="3843537"/>
            <a:ext cx="5211009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2" lvl="1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1.  Three-tier architecture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là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gì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50657" y="4645659"/>
            <a:ext cx="5548670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2. Tại sao lại lựa chọn kiến trúc này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801941" y="923544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0" y="0"/>
                </a:lnTo>
                <a:lnTo>
                  <a:pt x="725550" y="911210"/>
                </a:lnTo>
                <a:lnTo>
                  <a:pt x="0" y="911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0472244" y="1081946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1" y="0"/>
                </a:moveTo>
                <a:lnTo>
                  <a:pt x="0" y="0"/>
                </a:lnTo>
                <a:lnTo>
                  <a:pt x="0" y="835017"/>
                </a:lnTo>
                <a:lnTo>
                  <a:pt x="664881" y="835017"/>
                </a:lnTo>
                <a:lnTo>
                  <a:pt x="6648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887160" y="828764"/>
            <a:ext cx="8167179" cy="8629472"/>
          </a:xfrm>
          <a:custGeom>
            <a:avLst/>
            <a:gdLst/>
            <a:ahLst/>
            <a:cxnLst/>
            <a:rect l="l" t="t" r="r" b="b"/>
            <a:pathLst>
              <a:path w="8167179" h="8629472">
                <a:moveTo>
                  <a:pt x="0" y="0"/>
                </a:moveTo>
                <a:lnTo>
                  <a:pt x="8167179" y="0"/>
                </a:lnTo>
                <a:lnTo>
                  <a:pt x="8167179" y="8629472"/>
                </a:lnTo>
                <a:lnTo>
                  <a:pt x="0" y="8629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068951" y="4727283"/>
            <a:ext cx="6376511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3.  Cần cải thiện thêm gì để tăng tính HA?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6400" y="3260980"/>
            <a:ext cx="5085502" cy="486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2" lvl="1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 1.  High Availability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là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gì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68951" y="3997006"/>
            <a:ext cx="5336977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2. 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Đã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làm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gì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để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đảm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bảo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tính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HA 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15730" y="952500"/>
            <a:ext cx="627143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5000" dirty="0">
                <a:solidFill>
                  <a:srgbClr val="373737"/>
                </a:solidFill>
                <a:latin typeface="Paytone One"/>
              </a:rPr>
              <a:t>HIGH AVAILABILITY &amp; SECURITY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68951" y="5534686"/>
            <a:ext cx="556986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73737"/>
                </a:solidFill>
                <a:latin typeface="Cabin"/>
              </a:rPr>
              <a:t>4.  Đã làm gì để đảm bảo security 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68951" y="6349074"/>
            <a:ext cx="5916180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5.  Cần cải thiện thêm gì để tăng tính bảo mật?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157" y="526717"/>
            <a:ext cx="17675685" cy="9233566"/>
            <a:chOff x="0" y="0"/>
            <a:chExt cx="23567581" cy="12311421"/>
          </a:xfrm>
        </p:grpSpPr>
        <p:grpSp>
          <p:nvGrpSpPr>
            <p:cNvPr id="3" name="Group 3"/>
            <p:cNvGrpSpPr/>
            <p:nvPr/>
          </p:nvGrpSpPr>
          <p:grpSpPr>
            <a:xfrm>
              <a:off x="22161767" y="153722"/>
              <a:ext cx="1405813" cy="2808667"/>
              <a:chOff x="0" y="0"/>
              <a:chExt cx="277692" cy="55479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B6B4D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161767" y="3164810"/>
              <a:ext cx="1405813" cy="2808667"/>
              <a:chOff x="0" y="0"/>
              <a:chExt cx="277692" cy="5547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E692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161767" y="6175898"/>
              <a:ext cx="1405813" cy="2808667"/>
              <a:chOff x="0" y="0"/>
              <a:chExt cx="277692" cy="5547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FFD8D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161767" y="9186986"/>
              <a:ext cx="1405813" cy="2808667"/>
              <a:chOff x="0" y="0"/>
              <a:chExt cx="277692" cy="5547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77692" cy="554798"/>
              </a:xfrm>
              <a:custGeom>
                <a:avLst/>
                <a:gdLst/>
                <a:ahLst/>
                <a:cxnLst/>
                <a:rect l="l" t="t" r="r" b="b"/>
                <a:pathLst>
                  <a:path w="277692" h="554798">
                    <a:moveTo>
                      <a:pt x="138846" y="0"/>
                    </a:moveTo>
                    <a:lnTo>
                      <a:pt x="138846" y="0"/>
                    </a:lnTo>
                    <a:cubicBezTo>
                      <a:pt x="215528" y="0"/>
                      <a:pt x="277692" y="62163"/>
                      <a:pt x="277692" y="138846"/>
                    </a:cubicBezTo>
                    <a:lnTo>
                      <a:pt x="277692" y="415953"/>
                    </a:lnTo>
                    <a:cubicBezTo>
                      <a:pt x="277692" y="452777"/>
                      <a:pt x="263063" y="488093"/>
                      <a:pt x="237025" y="514131"/>
                    </a:cubicBezTo>
                    <a:cubicBezTo>
                      <a:pt x="210986" y="540170"/>
                      <a:pt x="175670" y="554798"/>
                      <a:pt x="138846" y="554798"/>
                    </a:cubicBezTo>
                    <a:lnTo>
                      <a:pt x="138846" y="554798"/>
                    </a:lnTo>
                    <a:cubicBezTo>
                      <a:pt x="102022" y="554798"/>
                      <a:pt x="66706" y="540170"/>
                      <a:pt x="40667" y="514131"/>
                    </a:cubicBezTo>
                    <a:cubicBezTo>
                      <a:pt x="14628" y="488093"/>
                      <a:pt x="0" y="452777"/>
                      <a:pt x="0" y="415953"/>
                    </a:cubicBezTo>
                    <a:lnTo>
                      <a:pt x="0" y="138846"/>
                    </a:lnTo>
                    <a:cubicBezTo>
                      <a:pt x="0" y="102022"/>
                      <a:pt x="14628" y="66706"/>
                      <a:pt x="40667" y="40667"/>
                    </a:cubicBezTo>
                    <a:cubicBezTo>
                      <a:pt x="66706" y="14628"/>
                      <a:pt x="102022" y="0"/>
                      <a:pt x="138846" y="0"/>
                    </a:cubicBezTo>
                    <a:close/>
                  </a:path>
                </a:pathLst>
              </a:custGeom>
              <a:solidFill>
                <a:srgbClr val="D8EE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77692" cy="6024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42874" y="0"/>
              <a:ext cx="21885452" cy="12311421"/>
              <a:chOff x="0" y="0"/>
              <a:chExt cx="4323052" cy="2431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23052" cy="2431886"/>
              </a:xfrm>
              <a:custGeom>
                <a:avLst/>
                <a:gdLst/>
                <a:ahLst/>
                <a:cxnLst/>
                <a:rect l="l" t="t" r="r" b="b"/>
                <a:pathLst>
                  <a:path w="4323052" h="2431886">
                    <a:moveTo>
                      <a:pt x="0" y="0"/>
                    </a:moveTo>
                    <a:lnTo>
                      <a:pt x="4323052" y="0"/>
                    </a:lnTo>
                    <a:lnTo>
                      <a:pt x="4323052" y="2431886"/>
                    </a:lnTo>
                    <a:lnTo>
                      <a:pt x="0" y="243188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23052" cy="2479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153722"/>
              <a:ext cx="1485749" cy="11842925"/>
            </a:xfrm>
            <a:custGeom>
              <a:avLst/>
              <a:gdLst/>
              <a:ahLst/>
              <a:cxnLst/>
              <a:rect l="l" t="t" r="r" b="b"/>
              <a:pathLst>
                <a:path w="1485749" h="11842925">
                  <a:moveTo>
                    <a:pt x="0" y="0"/>
                  </a:moveTo>
                  <a:lnTo>
                    <a:pt x="1485749" y="0"/>
                  </a:lnTo>
                  <a:lnTo>
                    <a:pt x="1485749" y="11842924"/>
                  </a:lnTo>
                  <a:lnTo>
                    <a:pt x="0" y="1184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2098835" y="952507"/>
            <a:ext cx="725550" cy="911209"/>
          </a:xfrm>
          <a:custGeom>
            <a:avLst/>
            <a:gdLst/>
            <a:ahLst/>
            <a:cxnLst/>
            <a:rect l="l" t="t" r="r" b="b"/>
            <a:pathLst>
              <a:path w="725550" h="911209">
                <a:moveTo>
                  <a:pt x="0" y="0"/>
                </a:moveTo>
                <a:lnTo>
                  <a:pt x="725550" y="0"/>
                </a:lnTo>
                <a:lnTo>
                  <a:pt x="725550" y="911210"/>
                </a:lnTo>
                <a:lnTo>
                  <a:pt x="0" y="911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7840366" y="990604"/>
            <a:ext cx="664882" cy="835017"/>
          </a:xfrm>
          <a:custGeom>
            <a:avLst/>
            <a:gdLst/>
            <a:ahLst/>
            <a:cxnLst/>
            <a:rect l="l" t="t" r="r" b="b"/>
            <a:pathLst>
              <a:path w="664882" h="835017">
                <a:moveTo>
                  <a:pt x="664882" y="0"/>
                </a:moveTo>
                <a:lnTo>
                  <a:pt x="0" y="0"/>
                </a:lnTo>
                <a:lnTo>
                  <a:pt x="0" y="835016"/>
                </a:lnTo>
                <a:lnTo>
                  <a:pt x="664882" y="835016"/>
                </a:lnTo>
                <a:lnTo>
                  <a:pt x="6648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4785" y="8370664"/>
            <a:ext cx="2301891" cy="2245556"/>
          </a:xfrm>
          <a:custGeom>
            <a:avLst/>
            <a:gdLst/>
            <a:ahLst/>
            <a:cxnLst/>
            <a:rect l="l" t="t" r="r" b="b"/>
            <a:pathLst>
              <a:path w="2301891" h="2245556">
                <a:moveTo>
                  <a:pt x="0" y="0"/>
                </a:moveTo>
                <a:lnTo>
                  <a:pt x="2301891" y="0"/>
                </a:lnTo>
                <a:lnTo>
                  <a:pt x="2301891" y="2245556"/>
                </a:lnTo>
                <a:lnTo>
                  <a:pt x="0" y="22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348902">
            <a:off x="16116928" y="8253257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0" y="0"/>
                </a:lnTo>
                <a:lnTo>
                  <a:pt x="2466840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666648" y="2161315"/>
            <a:ext cx="8428830" cy="6455324"/>
          </a:xfrm>
          <a:custGeom>
            <a:avLst/>
            <a:gdLst/>
            <a:ahLst/>
            <a:cxnLst/>
            <a:rect l="l" t="t" r="r" b="b"/>
            <a:pathLst>
              <a:path w="8428830" h="6455324">
                <a:moveTo>
                  <a:pt x="0" y="0"/>
                </a:moveTo>
                <a:lnTo>
                  <a:pt x="8428830" y="0"/>
                </a:lnTo>
                <a:lnTo>
                  <a:pt x="8428830" y="6455323"/>
                </a:lnTo>
                <a:lnTo>
                  <a:pt x="0" y="6455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615730" y="952500"/>
            <a:ext cx="555707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5000" dirty="0">
                <a:solidFill>
                  <a:srgbClr val="373737"/>
                </a:solidFill>
                <a:latin typeface="Paytone One"/>
              </a:rPr>
              <a:t>MONITORING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98835" y="3088743"/>
            <a:ext cx="5444965" cy="486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2" lvl="1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 1. 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Tác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dụng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hệ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thống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giám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sát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61610" y="3818013"/>
            <a:ext cx="3596997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373737"/>
                </a:solidFill>
                <a:latin typeface="Cabin"/>
              </a:rPr>
              <a:t>2.  CloudWatch service.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6107" y="0"/>
            <a:ext cx="14938563" cy="13787502"/>
            <a:chOff x="0" y="0"/>
            <a:chExt cx="19918083" cy="1838333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217676" cy="18383336"/>
              <a:chOff x="0" y="0"/>
              <a:chExt cx="3796084" cy="363127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96084" cy="3631276"/>
              </a:xfrm>
              <a:custGeom>
                <a:avLst/>
                <a:gdLst/>
                <a:ahLst/>
                <a:cxnLst/>
                <a:rect l="l" t="t" r="r" b="b"/>
                <a:pathLst>
                  <a:path w="3796084" h="3631276">
                    <a:moveTo>
                      <a:pt x="0" y="0"/>
                    </a:moveTo>
                    <a:lnTo>
                      <a:pt x="3796084" y="0"/>
                    </a:lnTo>
                    <a:lnTo>
                      <a:pt x="3796084" y="3631276"/>
                    </a:lnTo>
                    <a:lnTo>
                      <a:pt x="0" y="363127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96084" cy="3669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 flipH="1">
              <a:off x="18151877" y="0"/>
              <a:ext cx="1766206" cy="14078456"/>
            </a:xfrm>
            <a:custGeom>
              <a:avLst/>
              <a:gdLst/>
              <a:ahLst/>
              <a:cxnLst/>
              <a:rect l="l" t="t" r="r" b="b"/>
              <a:pathLst>
                <a:path w="1766206" h="14078456">
                  <a:moveTo>
                    <a:pt x="1766206" y="0"/>
                  </a:moveTo>
                  <a:lnTo>
                    <a:pt x="0" y="0"/>
                  </a:lnTo>
                  <a:lnTo>
                    <a:pt x="0" y="14078456"/>
                  </a:lnTo>
                  <a:lnTo>
                    <a:pt x="1766206" y="14078456"/>
                  </a:lnTo>
                  <a:lnTo>
                    <a:pt x="176620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6274953" y="427442"/>
            <a:ext cx="705203" cy="885655"/>
          </a:xfrm>
          <a:custGeom>
            <a:avLst/>
            <a:gdLst/>
            <a:ahLst/>
            <a:cxnLst/>
            <a:rect l="l" t="t" r="r" b="b"/>
            <a:pathLst>
              <a:path w="705203" h="885655">
                <a:moveTo>
                  <a:pt x="705203" y="0"/>
                </a:moveTo>
                <a:lnTo>
                  <a:pt x="0" y="0"/>
                </a:lnTo>
                <a:lnTo>
                  <a:pt x="0" y="885655"/>
                </a:lnTo>
                <a:lnTo>
                  <a:pt x="705203" y="885655"/>
                </a:lnTo>
                <a:lnTo>
                  <a:pt x="70520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9791" y="302649"/>
            <a:ext cx="738764" cy="927804"/>
          </a:xfrm>
          <a:custGeom>
            <a:avLst/>
            <a:gdLst/>
            <a:ahLst/>
            <a:cxnLst/>
            <a:rect l="l" t="t" r="r" b="b"/>
            <a:pathLst>
              <a:path w="738764" h="927804">
                <a:moveTo>
                  <a:pt x="0" y="0"/>
                </a:moveTo>
                <a:lnTo>
                  <a:pt x="738763" y="0"/>
                </a:lnTo>
                <a:lnTo>
                  <a:pt x="738763" y="927804"/>
                </a:lnTo>
                <a:lnTo>
                  <a:pt x="0" y="927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49429">
            <a:off x="17448087" y="5625227"/>
            <a:ext cx="5925070" cy="6817549"/>
          </a:xfrm>
          <a:custGeom>
            <a:avLst/>
            <a:gdLst/>
            <a:ahLst/>
            <a:cxnLst/>
            <a:rect l="l" t="t" r="r" b="b"/>
            <a:pathLst>
              <a:path w="5925070" h="6817549">
                <a:moveTo>
                  <a:pt x="0" y="0"/>
                </a:moveTo>
                <a:lnTo>
                  <a:pt x="5925070" y="0"/>
                </a:lnTo>
                <a:lnTo>
                  <a:pt x="5925070" y="6817549"/>
                </a:lnTo>
                <a:lnTo>
                  <a:pt x="0" y="6817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74498">
            <a:off x="16650807" y="-1918980"/>
            <a:ext cx="6338431" cy="6939172"/>
          </a:xfrm>
          <a:custGeom>
            <a:avLst/>
            <a:gdLst/>
            <a:ahLst/>
            <a:cxnLst/>
            <a:rect l="l" t="t" r="r" b="b"/>
            <a:pathLst>
              <a:path w="6338431" h="6939172">
                <a:moveTo>
                  <a:pt x="0" y="0"/>
                </a:moveTo>
                <a:lnTo>
                  <a:pt x="6338431" y="0"/>
                </a:lnTo>
                <a:lnTo>
                  <a:pt x="6338431" y="6939172"/>
                </a:lnTo>
                <a:lnTo>
                  <a:pt x="0" y="6939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65491">
            <a:off x="15818384" y="4073775"/>
            <a:ext cx="2466841" cy="2480370"/>
          </a:xfrm>
          <a:custGeom>
            <a:avLst/>
            <a:gdLst/>
            <a:ahLst/>
            <a:cxnLst/>
            <a:rect l="l" t="t" r="r" b="b"/>
            <a:pathLst>
              <a:path w="2466841" h="2480370">
                <a:moveTo>
                  <a:pt x="0" y="0"/>
                </a:moveTo>
                <a:lnTo>
                  <a:pt x="2466841" y="0"/>
                </a:lnTo>
                <a:lnTo>
                  <a:pt x="2466841" y="2480370"/>
                </a:lnTo>
                <a:lnTo>
                  <a:pt x="0" y="2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693432" y="5957805"/>
            <a:ext cx="9082317" cy="2951989"/>
          </a:xfrm>
          <a:custGeom>
            <a:avLst/>
            <a:gdLst/>
            <a:ahLst/>
            <a:cxnLst/>
            <a:rect l="l" t="t" r="r" b="b"/>
            <a:pathLst>
              <a:path w="9082317" h="2951989">
                <a:moveTo>
                  <a:pt x="0" y="0"/>
                </a:moveTo>
                <a:lnTo>
                  <a:pt x="9082317" y="0"/>
                </a:lnTo>
                <a:lnTo>
                  <a:pt x="9082317" y="2951989"/>
                </a:lnTo>
                <a:lnTo>
                  <a:pt x="0" y="2951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45096" y="427442"/>
            <a:ext cx="4014088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5000" dirty="0">
                <a:solidFill>
                  <a:srgbClr val="373737"/>
                </a:solidFill>
                <a:latin typeface="Paytone One"/>
              </a:rPr>
              <a:t>CÀI ĐẶT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313935"/>
            <a:ext cx="7729418" cy="48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2" lvl="1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1.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Những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vấn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đề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gặp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phải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trong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quá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trình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cài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đặt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112424"/>
            <a:ext cx="6134100" cy="486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2" lvl="1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2.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Sử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dụng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docker container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915064"/>
            <a:ext cx="6667500" cy="486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2" lvl="1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373737"/>
                </a:solidFill>
                <a:latin typeface="Cabin"/>
              </a:rPr>
              <a:t>3.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Tác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dụng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</a:t>
            </a:r>
            <a:r>
              <a:rPr lang="en-US" sz="2899" dirty="0" err="1">
                <a:solidFill>
                  <a:srgbClr val="373737"/>
                </a:solidFill>
                <a:latin typeface="Cabin"/>
              </a:rPr>
              <a:t>của</a:t>
            </a:r>
            <a:r>
              <a:rPr lang="en-US" sz="2899" dirty="0">
                <a:solidFill>
                  <a:srgbClr val="373737"/>
                </a:solidFill>
                <a:latin typeface="Cabin"/>
              </a:rPr>
              <a:t> docker container.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329</Words>
  <Application>Microsoft Office PowerPoint</Application>
  <PresentationFormat>Custom</PresentationFormat>
  <Paragraphs>59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Cabin Bold</vt:lpstr>
      <vt:lpstr>Arial</vt:lpstr>
      <vt:lpstr>Paytone One</vt:lpstr>
      <vt:lpstr>Arial Unicode</vt:lpstr>
      <vt:lpstr>Cabin</vt:lpstr>
      <vt:lpstr>เอฟซี เรนโบว์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GROUP PROJECT</dc:title>
  <cp:lastModifiedBy>NGUYEN VAN TOAN D19CN08</cp:lastModifiedBy>
  <cp:revision>4</cp:revision>
  <dcterms:created xsi:type="dcterms:W3CDTF">2006-08-16T00:00:00Z</dcterms:created>
  <dcterms:modified xsi:type="dcterms:W3CDTF">2023-10-24T21:10:24Z</dcterms:modified>
  <dc:identifier>DAFyOK1acoE</dc:identifier>
</cp:coreProperties>
</file>